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49A016-9816-44F7-A591-F96839E3DA83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AC39A3-C5D4-4410-AFDC-548D317A6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334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C39A3-C5D4-4410-AFDC-548D317A6A4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659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E426E72D-CB8F-4DD1-AF30-BCBA0098FCB2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BD5F941E-49AC-4466-88C0-E73E6AF0F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074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6E72D-CB8F-4DD1-AF30-BCBA0098FCB2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F941E-49AC-4466-88C0-E73E6AF0F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07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6E72D-CB8F-4DD1-AF30-BCBA0098FCB2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F941E-49AC-4466-88C0-E73E6AF0F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845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6E72D-CB8F-4DD1-AF30-BCBA0098FCB2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F941E-49AC-4466-88C0-E73E6AF0F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935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6E72D-CB8F-4DD1-AF30-BCBA0098FCB2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F941E-49AC-4466-88C0-E73E6AF0F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6050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6E72D-CB8F-4DD1-AF30-BCBA0098FCB2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F941E-49AC-4466-88C0-E73E6AF0F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6262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6E72D-CB8F-4DD1-AF30-BCBA0098FCB2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F941E-49AC-4466-88C0-E73E6AF0F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4098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E426E72D-CB8F-4DD1-AF30-BCBA0098FCB2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F941E-49AC-4466-88C0-E73E6AF0F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3607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E426E72D-CB8F-4DD1-AF30-BCBA0098FCB2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F941E-49AC-4466-88C0-E73E6AF0F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491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6E72D-CB8F-4DD1-AF30-BCBA0098FCB2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F941E-49AC-4466-88C0-E73E6AF0F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9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6E72D-CB8F-4DD1-AF30-BCBA0098FCB2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F941E-49AC-4466-88C0-E73E6AF0F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772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6E72D-CB8F-4DD1-AF30-BCBA0098FCB2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F941E-49AC-4466-88C0-E73E6AF0F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230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6E72D-CB8F-4DD1-AF30-BCBA0098FCB2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F941E-49AC-4466-88C0-E73E6AF0F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526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6E72D-CB8F-4DD1-AF30-BCBA0098FCB2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F941E-49AC-4466-88C0-E73E6AF0F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455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6E72D-CB8F-4DD1-AF30-BCBA0098FCB2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F941E-49AC-4466-88C0-E73E6AF0F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211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6E72D-CB8F-4DD1-AF30-BCBA0098FCB2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F941E-49AC-4466-88C0-E73E6AF0F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229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6E72D-CB8F-4DD1-AF30-BCBA0098FCB2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F941E-49AC-4466-88C0-E73E6AF0F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682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426E72D-CB8F-4DD1-AF30-BCBA0098FCB2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BD5F941E-49AC-4466-88C0-E73E6AF0F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570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791571"/>
            <a:ext cx="8825658" cy="242930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9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smellah 1" pitchFamily="2" charset="0"/>
              </a:rPr>
              <a:t>g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smellah 1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6142" y="3839852"/>
            <a:ext cx="9861452" cy="1463040"/>
          </a:xfrm>
        </p:spPr>
        <p:txBody>
          <a:bodyPr>
            <a:normAutofit/>
          </a:bodyPr>
          <a:lstStyle/>
          <a:p>
            <a:pPr algn="ctr"/>
            <a:r>
              <a:rPr lang="fa-IR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Uighur" panose="02000000000000000000" pitchFamily="2" charset="-78"/>
                <a:cs typeface="Microsoft Uighur" panose="02000000000000000000" pitchFamily="2" charset="-78"/>
              </a:rPr>
              <a:t>مقايسه برآورد ميزان </a:t>
            </a:r>
            <a:r>
              <a:rPr lang="fa-I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Uighur" panose="02000000000000000000" pitchFamily="2" charset="-78"/>
                <a:cs typeface="Microsoft Uighur" panose="02000000000000000000" pitchFamily="2" charset="-78"/>
              </a:rPr>
              <a:t>فرسايش </a:t>
            </a:r>
            <a:r>
              <a:rPr lang="fa-IR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Uighur" panose="02000000000000000000" pitchFamily="2" charset="-78"/>
                <a:cs typeface="Microsoft Uighur" panose="02000000000000000000" pitchFamily="2" charset="-78"/>
              </a:rPr>
              <a:t>و </a:t>
            </a:r>
            <a:r>
              <a:rPr lang="fa-I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Uighur" panose="02000000000000000000" pitchFamily="2" charset="-78"/>
                <a:cs typeface="Microsoft Uighur" panose="02000000000000000000" pitchFamily="2" charset="-78"/>
              </a:rPr>
              <a:t>رسوب زايي </a:t>
            </a:r>
            <a:r>
              <a:rPr lang="fa-IR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Uighur" panose="02000000000000000000" pitchFamily="2" charset="-78"/>
                <a:cs typeface="Microsoft Uighur" panose="02000000000000000000" pitchFamily="2" charset="-78"/>
              </a:rPr>
              <a:t>در زيرحوضه </a:t>
            </a:r>
            <a:r>
              <a:rPr lang="fa-I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Uighur" panose="02000000000000000000" pitchFamily="2" charset="-78"/>
                <a:cs typeface="Microsoft Uighur" panose="02000000000000000000" pitchFamily="2" charset="-78"/>
              </a:rPr>
              <a:t>سزار</a:t>
            </a:r>
            <a:endParaRPr lang="fa-I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Uighur" panose="02000000000000000000" pitchFamily="2" charset="-78"/>
              <a:cs typeface="Microsoft Uighur" panose="02000000000000000000" pitchFamily="2" charset="-78"/>
            </a:endParaRPr>
          </a:p>
          <a:p>
            <a:pPr algn="ctr" rtl="1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Uighur" panose="02000000000000000000" pitchFamily="2" charset="-78"/>
                <a:cs typeface="Microsoft Uighur" panose="02000000000000000000" pitchFamily="2" charset="-78"/>
              </a:rPr>
              <a:t>)</a:t>
            </a:r>
            <a:r>
              <a:rPr lang="fa-I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Uighur" panose="02000000000000000000" pitchFamily="2" charset="-78"/>
                <a:cs typeface="Microsoft Uighur" panose="02000000000000000000" pitchFamily="2" charset="-78"/>
              </a:rPr>
              <a:t>حوضه </a:t>
            </a:r>
            <a:r>
              <a:rPr lang="fa-IR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Uighur" panose="02000000000000000000" pitchFamily="2" charset="-78"/>
                <a:cs typeface="Microsoft Uighur" panose="02000000000000000000" pitchFamily="2" charset="-78"/>
              </a:rPr>
              <a:t>آبريز سد </a:t>
            </a:r>
            <a:r>
              <a:rPr lang="fa-I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Uighur" panose="02000000000000000000" pitchFamily="2" charset="-78"/>
                <a:cs typeface="Microsoft Uighur" panose="02000000000000000000" pitchFamily="2" charset="-78"/>
              </a:rPr>
              <a:t>دز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Uighur" panose="02000000000000000000" pitchFamily="2" charset="-78"/>
                <a:cs typeface="Microsoft Uighur" panose="02000000000000000000" pitchFamily="2" charset="-78"/>
              </a:rPr>
              <a:t>(</a:t>
            </a:r>
            <a:r>
              <a:rPr lang="fa-I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Uighur" panose="02000000000000000000" pitchFamily="2" charset="-78"/>
                <a:cs typeface="Microsoft Uighur" panose="02000000000000000000" pitchFamily="2" charset="-78"/>
              </a:rPr>
              <a:t> </a:t>
            </a:r>
            <a:r>
              <a:rPr lang="fa-IR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Uighur" panose="02000000000000000000" pitchFamily="2" charset="-78"/>
                <a:cs typeface="Microsoft Uighur" panose="02000000000000000000" pitchFamily="2" charset="-78"/>
              </a:rPr>
              <a:t>با استفاده از مدل های تجربي ای پی ام و </a:t>
            </a:r>
            <a:r>
              <a:rPr lang="fa-I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Uighur" panose="02000000000000000000" pitchFamily="2" charset="-78"/>
                <a:cs typeface="Microsoft Uighur" panose="02000000000000000000" pitchFamily="2" charset="-78"/>
              </a:rPr>
              <a:t>ام پسیاک </a:t>
            </a:r>
            <a:r>
              <a:rPr lang="fa-IR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Uighur" panose="02000000000000000000" pitchFamily="2" charset="-78"/>
                <a:cs typeface="Microsoft Uighur" panose="02000000000000000000" pitchFamily="2" charset="-78"/>
              </a:rPr>
              <a:t>با کمک دانش </a:t>
            </a:r>
            <a:r>
              <a:rPr lang="fa-I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Uighur" panose="02000000000000000000" pitchFamily="2" charset="-78"/>
                <a:cs typeface="Microsoft Uighur" panose="02000000000000000000" pitchFamily="2" charset="-78"/>
              </a:rPr>
              <a:t>فازی</a:t>
            </a:r>
            <a:endParaRPr lang="fa-I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Uighur" panose="02000000000000000000" pitchFamily="2" charset="-78"/>
              <a:cs typeface="Microsoft Uighur" panose="02000000000000000000" pitchFamily="2" charset="-7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260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426" y="636791"/>
            <a:ext cx="10493095" cy="583352"/>
          </a:xfrm>
        </p:spPr>
        <p:txBody>
          <a:bodyPr/>
          <a:lstStyle/>
          <a:p>
            <a:r>
              <a:rPr lang="fa-I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lezar" panose="00000500000000000000" pitchFamily="50" charset="-78"/>
                <a:cs typeface="Lalezar" panose="00000500000000000000" pitchFamily="50" charset="-78"/>
              </a:rPr>
              <a:t> </a:t>
            </a:r>
            <a:r>
              <a:rPr lang="fa-I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lezar" panose="00000500000000000000" pitchFamily="50" charset="-78"/>
                <a:cs typeface="Lalezar" panose="00000500000000000000" pitchFamily="50" charset="-78"/>
              </a:rPr>
              <a:t>               چکیده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alezar" panose="00000500000000000000" pitchFamily="50" charset="-78"/>
              <a:cs typeface="Lalezar" panose="00000500000000000000" pitchFamily="50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931581" cy="3416300"/>
          </a:xfrm>
        </p:spPr>
        <p:txBody>
          <a:bodyPr>
            <a:noAutofit/>
          </a:bodyPr>
          <a:lstStyle/>
          <a:p>
            <a:pPr algn="r" rtl="1">
              <a:buFont typeface="Wingdings" panose="05000000000000000000" pitchFamily="2" charset="2"/>
              <a:buChar char="v"/>
            </a:pPr>
            <a:r>
              <a:rPr lang="fa-IR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fa-IR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در </a:t>
            </a:r>
            <a:r>
              <a:rPr lang="fa-IR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اين پژوهش از دو روش تجربي </a:t>
            </a:r>
            <a:r>
              <a:rPr lang="en-US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MPSIAC</a:t>
            </a:r>
            <a:r>
              <a:rPr lang="fa-IR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و </a:t>
            </a:r>
            <a:r>
              <a:rPr lang="en-US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EPM </a:t>
            </a:r>
            <a:r>
              <a:rPr lang="fa-IR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براي برآورد فرسايش و رسوبزايي در زیرحوضه سزار </a:t>
            </a:r>
            <a:r>
              <a:rPr lang="fa-IR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(حوضه </a:t>
            </a:r>
            <a:r>
              <a:rPr lang="fa-IR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سد دز، استان </a:t>
            </a:r>
            <a:r>
              <a:rPr lang="fa-IR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لرستان) </a:t>
            </a:r>
            <a:r>
              <a:rPr lang="fa-IR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به کمک سیستم اطالعات جغرافیایی استفاده شده است. </a:t>
            </a:r>
            <a:r>
              <a:rPr lang="fa-IR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نقشه هاي </a:t>
            </a:r>
            <a:r>
              <a:rPr lang="fa-IR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توپوگرافي، کنترل صحرايي، تصاوير </a:t>
            </a:r>
            <a:r>
              <a:rPr lang="fa-IR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سنجنده </a:t>
            </a:r>
            <a:r>
              <a:rPr lang="en-US" sz="2400" dirty="0" err="1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Liss</a:t>
            </a:r>
            <a:r>
              <a:rPr lang="en-US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III </a:t>
            </a:r>
            <a:r>
              <a:rPr lang="fa-IR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fa-IR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و ماهواره </a:t>
            </a:r>
            <a:r>
              <a:rPr lang="en-US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IRS-ID</a:t>
            </a:r>
            <a:r>
              <a:rPr lang="fa-IR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fa-IR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نتیاج ایستگاه های رسوب سنجي </a:t>
            </a:r>
            <a:r>
              <a:rPr lang="fa-IR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از جمله </a:t>
            </a:r>
            <a:r>
              <a:rPr lang="fa-IR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داده هاي </a:t>
            </a:r>
            <a:r>
              <a:rPr lang="fa-IR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اوليه این پژوهش ميباشند. با استفاده از اين </a:t>
            </a:r>
            <a:r>
              <a:rPr lang="fa-IR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اطلاعات</a:t>
            </a:r>
            <a:r>
              <a:rPr lang="fa-IR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، میزان شاخصهاي موثر در مدلهای ام پسیاک و ای پی ام در محيط </a:t>
            </a:r>
            <a:r>
              <a:rPr lang="en-US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GIS </a:t>
            </a:r>
            <a:r>
              <a:rPr lang="fa-IR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محاسبه و سپس از تلفيق اين </a:t>
            </a:r>
            <a:r>
              <a:rPr lang="fa-IR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لایه ها ميزان </a:t>
            </a:r>
            <a:r>
              <a:rPr lang="fa-IR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رسوب ويژه و </a:t>
            </a:r>
            <a:r>
              <a:rPr lang="fa-IR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سالانه </a:t>
            </a:r>
            <a:r>
              <a:rPr lang="fa-IR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برحسب </a:t>
            </a:r>
            <a:r>
              <a:rPr lang="fa-IR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زيرحوضه ها </a:t>
            </a:r>
            <a:r>
              <a:rPr lang="fa-IR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تخمین زده شده است. در هر دو روش بيش از 80 درصد منطقه در رده فرسايشي زياد تا خيلي زياد </a:t>
            </a:r>
            <a:r>
              <a:rPr lang="fa-IR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قرار </a:t>
            </a:r>
            <a:r>
              <a:rPr lang="fa-IR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گرفتند. مناطق با فرسايش پذيري زياد در جنوب غربي منطقه و در جايي که از </a:t>
            </a:r>
            <a:r>
              <a:rPr lang="fa-IR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سازنده هاي </a:t>
            </a:r>
            <a:r>
              <a:rPr lang="fa-IR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پابده، گورپي و گچساران تشکيل </a:t>
            </a:r>
            <a:r>
              <a:rPr lang="fa-IR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شده اند </a:t>
            </a:r>
            <a:r>
              <a:rPr lang="fa-IR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واقع </a:t>
            </a:r>
            <a:r>
              <a:rPr lang="fa-IR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شده اند</a:t>
            </a:r>
            <a:r>
              <a:rPr lang="fa-IR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. </a:t>
            </a:r>
            <a:endParaRPr lang="en-US" sz="24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596983" y="573812"/>
            <a:ext cx="1055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3600" dirty="0" smtClean="0">
                <a:solidFill>
                  <a:schemeClr val="bg1"/>
                </a:solidFill>
                <a:latin typeface="Lalezar" panose="00000500000000000000" pitchFamily="50" charset="-78"/>
                <a:cs typeface="Lalezar" panose="00000500000000000000" pitchFamily="50" charset="-78"/>
              </a:rPr>
              <a:t>1</a:t>
            </a:r>
            <a:endParaRPr lang="en-US" sz="3600" dirty="0">
              <a:solidFill>
                <a:schemeClr val="bg1"/>
              </a:solidFill>
              <a:latin typeface="Lalezar" panose="00000500000000000000" pitchFamily="50" charset="-78"/>
              <a:cs typeface="Lalezar" panose="00000500000000000000" pitchFamily="50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129121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 rtl="1">
              <a:buFont typeface="Wingdings" panose="05000000000000000000" pitchFamily="2" charset="2"/>
              <a:buChar char="v"/>
            </a:pPr>
            <a:r>
              <a:rPr lang="fa-IR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در گام بعدي، با استفاده از نظريه </a:t>
            </a:r>
            <a:r>
              <a:rPr lang="fa-IR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مجموعه هاي فازي ، </a:t>
            </a:r>
            <a:r>
              <a:rPr lang="fa-IR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از دو روش </a:t>
            </a:r>
            <a:r>
              <a:rPr lang="fa-IR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خوشه سازي </a:t>
            </a:r>
            <a:r>
              <a:rPr lang="fa-IR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و مدل فازي به ترتيب براي </a:t>
            </a:r>
            <a:r>
              <a:rPr lang="fa-IR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پهنه بندي </a:t>
            </a:r>
            <a:r>
              <a:rPr lang="fa-IR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پيوسته و پيش بيني ميزان </a:t>
            </a:r>
            <a:r>
              <a:rPr lang="fa-IR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رسوب زايي </a:t>
            </a:r>
            <a:r>
              <a:rPr lang="fa-IR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و فرسايش استفاده گرديده است. نتايج حاصل از </a:t>
            </a:r>
            <a:r>
              <a:rPr lang="fa-IR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پهنه بندي </a:t>
            </a:r>
            <a:r>
              <a:rPr lang="fa-IR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پيوسته نشان داده که مرزها در طبيعت به صورت تدريجي ميباشد. در نهایت میزان رسوب ویژه و </a:t>
            </a:r>
            <a:r>
              <a:rPr lang="fa-IR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سالانه </a:t>
            </a:r>
            <a:r>
              <a:rPr lang="fa-IR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حوضه آبریز سزار در مدلهای ای پی ام و ام پسیاک به ترتیب برابر با </a:t>
            </a:r>
            <a:r>
              <a:rPr lang="fa-IR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15/15/98 ، 5205725 ، 12 مترمکعب </a:t>
            </a:r>
            <a:r>
              <a:rPr lang="fa-IR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در کيلومتر مربع و </a:t>
            </a:r>
            <a:r>
              <a:rPr lang="fa-IR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880/18 </a:t>
            </a:r>
            <a:r>
              <a:rPr lang="fa-IR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، </a:t>
            </a:r>
            <a:r>
              <a:rPr lang="fa-IR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2942818/20 </a:t>
            </a:r>
            <a:r>
              <a:rPr lang="fa-IR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مترمکعب برآورد شدند. این مقادیر برای مدلهای تلفیقی فازی- ای پی ام و فازی- ام پسیاک به ترتیب برابر </a:t>
            </a:r>
            <a:r>
              <a:rPr lang="fa-IR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با 1697/90 ،5830412/00 ،859/08 </a:t>
            </a:r>
            <a:r>
              <a:rPr lang="fa-IR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و </a:t>
            </a:r>
            <a:r>
              <a:rPr lang="fa-IR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2869280/30 </a:t>
            </a:r>
            <a:r>
              <a:rPr lang="fa-IR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می باشند. همچنين مقايسه هر سه روش نشان ميدهد که هر چند هر سه روش تمايل به بيش برآورد دارند، ولي روش ام پسیاک نتايج بهتري ارائه مي کند. </a:t>
            </a:r>
            <a:endParaRPr lang="en-US" sz="24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gray">
          <a:xfrm>
            <a:off x="631426" y="636791"/>
            <a:ext cx="10493095" cy="5833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a-I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lezar" panose="00000500000000000000" pitchFamily="50" charset="-78"/>
                <a:cs typeface="Lalezar" panose="00000500000000000000" pitchFamily="50" charset="-78"/>
              </a:rPr>
              <a:t>                چکیده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alezar" panose="00000500000000000000" pitchFamily="50" charset="-78"/>
              <a:cs typeface="Lalezar" panose="00000500000000000000" pitchFamily="50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596983" y="573812"/>
            <a:ext cx="1055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3600" dirty="0" smtClean="0">
                <a:solidFill>
                  <a:schemeClr val="bg1"/>
                </a:solidFill>
                <a:latin typeface="Lalezar" panose="00000500000000000000" pitchFamily="50" charset="-78"/>
                <a:cs typeface="Lalezar" panose="00000500000000000000" pitchFamily="50" charset="-78"/>
              </a:rPr>
              <a:t>2</a:t>
            </a:r>
            <a:endParaRPr lang="en-US" sz="3600" dirty="0">
              <a:solidFill>
                <a:schemeClr val="bg1"/>
              </a:solidFill>
              <a:latin typeface="Lalezar" panose="00000500000000000000" pitchFamily="50" charset="-78"/>
              <a:cs typeface="Lalezar" panose="00000500000000000000" pitchFamily="50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4869154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anose="05000000000000000000" pitchFamily="2" charset="2"/>
              <a:buChar char="v"/>
            </a:pPr>
            <a:r>
              <a:rPr lang="fa-IR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روش مورد مطالعه در این پژوهش شامل مقایسه فرسایش و رسوب زایی با استفاده از روش های تجربی ای پی ام و ام پسیاک و سپس مقایسه نتایج آنها با استفاده از دانش فازی است. داده های مورد نیاز در این مطالعه شامل، نقشه های توپوگرافی، تصاویر ماهواره ای </a:t>
            </a:r>
            <a:r>
              <a:rPr lang="en-US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ETM Sat Land ،</a:t>
            </a:r>
            <a:r>
              <a:rPr lang="fa-IR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عکسهای هوایی، بازدیدهای صحرایی </a:t>
            </a:r>
            <a:r>
              <a:rPr lang="fa-IR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(سنجش </a:t>
            </a:r>
            <a:r>
              <a:rPr lang="fa-IR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شدت فرسایش، کنترل زمین شناسی سطحی، وضعیت فعلی فرسایش و فرسایش رودخانه ای وحمل </a:t>
            </a:r>
            <a:r>
              <a:rPr lang="fa-IR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رسوب) </a:t>
            </a:r>
            <a:r>
              <a:rPr lang="fa-IR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و داده های مطالعات پیشین است. از دادههای مطالعات پيشين بر روی حوضه دز </a:t>
            </a:r>
            <a:r>
              <a:rPr lang="fa-IR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(دزآب</a:t>
            </a:r>
            <a:r>
              <a:rPr lang="fa-IR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، 1384 )در محاسبه مشخصه </a:t>
            </a:r>
            <a:r>
              <a:rPr lang="fa-IR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(پارامتر) </a:t>
            </a:r>
            <a:r>
              <a:rPr lang="fa-IR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های مرتبط با شدت فرسایش و رسوب زایی و از نتايج خاک شناسی )جاماب، 1365 )در محاسبه ضریب فرسایش پذیری خاک استفاده شده است</a:t>
            </a:r>
            <a:endParaRPr lang="fa-IR" sz="24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gray">
          <a:xfrm>
            <a:off x="631426" y="636791"/>
            <a:ext cx="10493095" cy="5833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a-I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lezar" panose="00000500000000000000" pitchFamily="50" charset="-78"/>
                <a:cs typeface="Lalezar" panose="00000500000000000000" pitchFamily="50" charset="-78"/>
              </a:rPr>
              <a:t>                تولید داده ها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alezar" panose="00000500000000000000" pitchFamily="50" charset="-78"/>
              <a:cs typeface="Lalezar" panose="00000500000000000000" pitchFamily="50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596983" y="573812"/>
            <a:ext cx="1055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3600" dirty="0" smtClean="0">
                <a:solidFill>
                  <a:schemeClr val="bg1"/>
                </a:solidFill>
                <a:latin typeface="Lalezar" panose="00000500000000000000" pitchFamily="50" charset="-78"/>
                <a:cs typeface="Lalezar" panose="00000500000000000000" pitchFamily="50" charset="-78"/>
              </a:rPr>
              <a:t>3</a:t>
            </a:r>
            <a:endParaRPr lang="en-US" sz="3600" dirty="0">
              <a:solidFill>
                <a:schemeClr val="bg1"/>
              </a:solidFill>
              <a:latin typeface="Lalezar" panose="00000500000000000000" pitchFamily="50" charset="-78"/>
              <a:cs typeface="Lalezar" panose="00000500000000000000" pitchFamily="50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3782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257</TotalTime>
  <Words>481</Words>
  <Application>Microsoft Office PowerPoint</Application>
  <PresentationFormat>Widescreen</PresentationFormat>
  <Paragraphs>13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4" baseType="lpstr">
      <vt:lpstr>Arial</vt:lpstr>
      <vt:lpstr>Besmellah 1</vt:lpstr>
      <vt:lpstr>Calibri</vt:lpstr>
      <vt:lpstr>Century Gothic</vt:lpstr>
      <vt:lpstr>Lalezar</vt:lpstr>
      <vt:lpstr>Microsoft Uighur</vt:lpstr>
      <vt:lpstr>Sakkal Majalla</vt:lpstr>
      <vt:lpstr>Wingdings</vt:lpstr>
      <vt:lpstr>Wingdings 3</vt:lpstr>
      <vt:lpstr>Ion Boardroom</vt:lpstr>
      <vt:lpstr>g</vt:lpstr>
      <vt:lpstr>                چکیده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</dc:title>
  <dc:creator>AsgharZadeh</dc:creator>
  <cp:lastModifiedBy>AsgharZadeh</cp:lastModifiedBy>
  <cp:revision>27</cp:revision>
  <dcterms:created xsi:type="dcterms:W3CDTF">2019-07-07T19:51:56Z</dcterms:created>
  <dcterms:modified xsi:type="dcterms:W3CDTF">2019-07-08T12:40:38Z</dcterms:modified>
</cp:coreProperties>
</file>